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6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0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B54E-A7FE-C2C0-3D68-F1096A49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39A90-005B-0CD9-BA8A-5EE7F654FDFC}"/>
              </a:ext>
            </a:extLst>
          </p:cNvPr>
          <p:cNvSpPr txBox="1"/>
          <p:nvPr/>
        </p:nvSpPr>
        <p:spPr>
          <a:xfrm>
            <a:off x="4124077" y="182880"/>
            <a:ext cx="3707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 dirty="0" err="1">
                <a:solidFill>
                  <a:srgbClr val="3C2D1E"/>
                </a:solidFill>
                <a:latin typeface="Microsoft YaHei"/>
              </a:rPr>
              <a:t>課程大綱與目標</a:t>
            </a:r>
            <a:endParaRPr sz="3600" b="1" i="0" dirty="0">
              <a:solidFill>
                <a:srgbClr val="3C2D1E"/>
              </a:solidFill>
              <a:latin typeface="Microsoft YaHei"/>
            </a:endParaRPr>
          </a:p>
        </p:txBody>
      </p:sp>
      <p:pic>
        <p:nvPicPr>
          <p:cNvPr id="4" name="Picture 3" descr="image.png">
            <a:extLst>
              <a:ext uri="{FF2B5EF4-FFF2-40B4-BE49-F238E27FC236}">
                <a16:creationId xmlns:a16="http://schemas.microsoft.com/office/drawing/2014/main" id="{543E5B64-9D75-3C52-BED5-3E24006F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850569"/>
            <a:ext cx="6824870" cy="5687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96792E-3763-B3E9-0C64-A1170BC5B1E8}"/>
              </a:ext>
            </a:extLst>
          </p:cNvPr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EB6E-6FC5-39B3-06CD-DCF1B6C475AC}"/>
              </a:ext>
            </a:extLst>
          </p:cNvPr>
          <p:cNvSpPr txBox="1"/>
          <p:nvPr/>
        </p:nvSpPr>
        <p:spPr>
          <a:xfrm>
            <a:off x="731520" y="653796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 b="0" i="0" dirty="0" err="1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模組</a:t>
            </a:r>
            <a:r>
              <a:rPr lang="zh-TW" altLang="en-US"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TW" altLang="en-US" sz="110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代理型環境架構論</a:t>
            </a:r>
            <a:endParaRPr sz="1100" b="0" i="0" dirty="0">
              <a:solidFill>
                <a:srgbClr val="B48C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23D45-66AD-5171-430C-6F45B21FFEBD}"/>
              </a:ext>
            </a:extLst>
          </p:cNvPr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212A4562-13B7-B355-D799-9181323BC64C}"/>
              </a:ext>
            </a:extLst>
          </p:cNvPr>
          <p:cNvSpPr/>
          <p:nvPr/>
        </p:nvSpPr>
        <p:spPr>
          <a:xfrm>
            <a:off x="3167270" y="3028121"/>
            <a:ext cx="470452" cy="2915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0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動態 Spec 與版本控制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 dirty="0">
                <a:solidFill>
                  <a:srgbClr val="645037"/>
                </a:solidFill>
                <a:latin typeface="Microsoft YaHei"/>
              </a:rPr>
              <a:t>spec.md </a:t>
            </a:r>
            <a:r>
              <a:rPr sz="1400" b="0" i="0" dirty="0" err="1">
                <a:solidFill>
                  <a:srgbClr val="645037"/>
                </a:solidFill>
                <a:latin typeface="Microsoft YaHei"/>
              </a:rPr>
              <a:t>是活的</a:t>
            </a:r>
            <a:r>
              <a:rPr lang="zh-TW" altLang="en-US" sz="1400" b="0" i="0" dirty="0">
                <a:solidFill>
                  <a:srgbClr val="645037"/>
                </a:solidFill>
                <a:latin typeface="Microsoft YaHei"/>
              </a:rPr>
              <a:t>文件</a:t>
            </a:r>
            <a:r>
              <a:rPr sz="1400" b="0" i="0" dirty="0">
                <a:solidFill>
                  <a:srgbClr val="645037"/>
                </a:solidFill>
                <a:latin typeface="Microsoft YaHei"/>
              </a:rPr>
              <a:t>，</a:t>
            </a:r>
            <a:r>
              <a:rPr sz="1400" b="0" i="0" dirty="0" err="1">
                <a:solidFill>
                  <a:srgbClr val="645037"/>
                </a:solidFill>
                <a:latin typeface="Microsoft YaHei"/>
              </a:rPr>
              <a:t>隨專案演進</a:t>
            </a:r>
            <a:endParaRPr sz="1400" b="0" i="0" dirty="0">
              <a:solidFill>
                <a:srgbClr val="645037"/>
              </a:solidFill>
              <a:latin typeface="Microsoft YaHe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版本追蹤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spec.md 應該和程式碼一起版本控制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變更記錄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每次重大變更都要更新 spec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AI 協作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可以建議 spec 更新，人類審核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歷史回溯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可以回顧過去的意圖演變過程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意圖衝突的解決機制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當不同意圖產生矛盾時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常見衝突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效能 vs 可讀性
• 功能 vs 簡約
• 安全 vs 便利
• 一致性 vs 靈活性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解決方法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明確優先級
• 定義權衡原則
• AI 提出方案
• 人類做最終決策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負向約束：明確說「不要什麼」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告訴 AI 什麼是禁區同樣重要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 dirty="0" err="1">
                <a:solidFill>
                  <a:srgbClr val="B48C5A"/>
                </a:solidFill>
                <a:latin typeface="Microsoft YaHei"/>
              </a:rPr>
              <a:t>禁止清單</a:t>
            </a:r>
            <a:endParaRPr sz="1800" b="1" i="0" dirty="0">
              <a:solidFill>
                <a:srgbClr val="B48C5A"/>
              </a:solidFill>
              <a:latin typeface="Microsoft YaHe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明確列出不允許使用的技術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：不要使用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，要全域使用 </a:t>
            </a:r>
            <a:r>
              <a:rPr lang="en-US" altLang="zh-TW"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uv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風格禁忌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什麼樣的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程式碼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風格是不可接受的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：完全使用測試驅動，不要先開發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效能底線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不可突破的效能邊界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：平均等待時間不能超過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秒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安全紅線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絕對不能妥協的安全要求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/>
              </a:rPr>
              <a:t>：一定要使用</a:t>
            </a:r>
            <a:r>
              <a:rPr lang="en-US" altLang="zh-TW" sz="160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Oauth</a:t>
            </a:r>
            <a:r>
              <a:rPr lang="zh-TW" altLang="en-US" sz="160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認證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Spec 的品質指標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如何評估 spec.md 的有效性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清晰度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任何讀者是否能理解意圖？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完整度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是否覆蓋所有重要場景？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一致性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不同部分是否有矛盾？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可測試性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能否據此生成測試案例？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從 User Story 到 Intent Spec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 dirty="0" err="1">
                <a:solidFill>
                  <a:srgbClr val="645037"/>
                </a:solidFill>
                <a:latin typeface="Microsoft YaHei"/>
              </a:rPr>
              <a:t>傳統需求</a:t>
            </a:r>
            <a:r>
              <a:rPr lang="zh-TW" altLang="en-US" sz="1400" b="0" i="0" dirty="0">
                <a:solidFill>
                  <a:srgbClr val="645037"/>
                </a:solidFill>
                <a:latin typeface="Microsoft YaHei"/>
              </a:rPr>
              <a:t>文件</a:t>
            </a:r>
            <a:r>
              <a:rPr sz="1400" b="0" i="0" dirty="0" err="1">
                <a:solidFill>
                  <a:srgbClr val="645037"/>
                </a:solidFill>
                <a:latin typeface="Microsoft YaHei"/>
              </a:rPr>
              <a:t>的演進</a:t>
            </a:r>
            <a:endParaRPr sz="1400" b="0" i="0" dirty="0">
              <a:solidFill>
                <a:srgbClr val="645037"/>
              </a:solidFill>
              <a:latin typeface="Microsoft YaHe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傳統 User 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作為用戶...
• 我想要...
• 以便於...
• 驗收標準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Intent Spec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系統願景
• 行為約束
• 邊界定義
• AI 執行指南
• 風格規範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意圖的可組合性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將複雜意圖拆解為可組合的模組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原子意圖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不可再分的基本意圖單元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組合規則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如何將原子意圖組合成複雜功能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繼承機制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子模組繼承父模組的約束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覆寫規則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特定場景下覆寫通用約束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意圖驗證的自動化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如何確保 AI 輸出符合意圖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自動檢查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生成後自動對照 spec 檢查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差異報告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列出與意圖不符的地方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修復建議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提出修復方案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人類確認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最終由人類確認是否接受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，甚至是另一個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Agent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進行 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Review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模組三小結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520" y="1371600"/>
            <a:ext cx="10698480" cy="1371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731520" y="1371600"/>
            <a:ext cx="91440" cy="1371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05840" y="14630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模組結論：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1920240"/>
            <a:ext cx="10241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意圖建模是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Vibe Coding 的核心技能。spec.md 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不是程式碼的附屬品，而是整個開發流程的起點和終點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160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就是一個字：</a:t>
            </a:r>
            <a:r>
              <a:rPr lang="zh-TW" altLang="en-US" sz="32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清淅度</a:t>
            </a:r>
            <a:r>
              <a:rPr lang="en-US" altLang="zh-TW" sz="32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(Clarity)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" y="2926080"/>
            <a:ext cx="10698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005840" y="301752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核心轉變：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3474720"/>
            <a:ext cx="102412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從「寫程式碼」到「定義意圖」
從「技術實現」到「語義對齊」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" y="4297680"/>
            <a:ext cx="10698480" cy="7315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731520" y="4297680"/>
            <a:ext cx="91440" cy="73152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840" y="4434840"/>
            <a:ext cx="102412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C8A064"/>
                </a:solidFill>
                <a:latin typeface="Microsoft YaHei"/>
              </a:rPr>
              <a:t>下一模組：上下文工程與知識管理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3716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54864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8B5A2B"/>
                </a:solidFill>
                <a:latin typeface="Microsoft YaHei"/>
              </a:rPr>
              <a:t>2026 VIBE CODING 理論體系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100584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000" b="1" i="0">
                <a:solidFill>
                  <a:srgbClr val="3C2D1E"/>
                </a:solidFill>
                <a:latin typeface="Microsoft YaHei"/>
              </a:rPr>
              <a:t>意圖建模與 Spec 哲學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1031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0" i="0">
                <a:solidFill>
                  <a:srgbClr val="645037"/>
                </a:solidFill>
                <a:latin typeface="Microsoft YaHei"/>
              </a:rPr>
              <a:t>模組三：為什麼「規格說明」比程式碼更重要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926080"/>
            <a:ext cx="9144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探討如何將人類模糊的意圖精確地傳達給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 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AI，以及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 spec.md 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作為人機橋樑的核心角色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。
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缺乏意圖約束的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 AI 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生成會導致「邏輯熵增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」。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" y="4572000"/>
            <a:ext cx="10698480" cy="9144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731520" y="4572000"/>
            <a:ext cx="91440" cy="9144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005840" y="4709160"/>
            <a:ext cx="1024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0" i="1" dirty="0">
                <a:solidFill>
                  <a:srgbClr val="8B5A2B"/>
                </a:solidFill>
                <a:latin typeface="Microsoft YaHei"/>
              </a:rPr>
              <a:t>「spec.md </a:t>
            </a:r>
            <a:r>
              <a:rPr sz="2000" b="0" i="1" dirty="0" err="1">
                <a:solidFill>
                  <a:srgbClr val="8B5A2B"/>
                </a:solidFill>
                <a:latin typeface="Microsoft YaHei"/>
              </a:rPr>
              <a:t>不是技術</a:t>
            </a:r>
            <a:r>
              <a:rPr lang="zh-TW" altLang="en-US" sz="2000" b="0" i="1" dirty="0">
                <a:solidFill>
                  <a:srgbClr val="8B5A2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r>
              <a:rPr sz="2000" b="0" i="1" dirty="0">
                <a:solidFill>
                  <a:srgbClr val="8B5A2B"/>
                </a:solidFill>
                <a:latin typeface="Microsoft YaHei"/>
              </a:rPr>
              <a:t>，</a:t>
            </a:r>
            <a:r>
              <a:rPr sz="2000" b="0" i="1" dirty="0" err="1">
                <a:solidFill>
                  <a:srgbClr val="8B5A2B"/>
                </a:solidFill>
                <a:latin typeface="Microsoft YaHei"/>
              </a:rPr>
              <a:t>它是意圖的載體</a:t>
            </a:r>
            <a:r>
              <a:rPr sz="2000" b="0" i="1" dirty="0">
                <a:solidFill>
                  <a:srgbClr val="8B5A2B"/>
                </a:solidFill>
                <a:latin typeface="Microsoft YaHei"/>
              </a:rPr>
              <a:t>」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spec.md：意圖的實體化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連接人類模糊直覺與機器嚴密邏輯的唯一橋樑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什麼是 spec.md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不是技術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，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而是「意圖的載體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」—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系統的核心憲法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為什麼重要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在 Vibe Coding 中，spec.md 比程式碼更重要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核心功能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將人類的模糊想法轉化為 AI 可理解的約束條件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維護方式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隨需求演進持續更新，是活的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D69311-054E-C99D-576D-F95250A3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64"/>
            <a:ext cx="12192000" cy="64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語義對齊 (Semantic Alignment)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確保 AI 理解的「簡約風格」與你完全一致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問題陳述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當你說「簡約」，AI 理解的可能和你完全不同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Few-shot 範例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透過具體範例來校準語義場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反饋迭代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持續給予反饋來調整 AI 的理解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語義基準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建立團隊共享的風格詞彙表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反向提問與蘇格拉底式開發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強大模型的核心價值在於它的「質疑能力」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傳統開發流程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需求 → 設計 → 實現
• 單向流程
• 假設需求清晰
• 問題在後期暴露
• 修復成本高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蘇格拉底式開發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AI 在執行前反問
• 挖掘邏輯漏洞
• 澄清模糊需求
• 提前發現問題
• 迭代式精煉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邊界案例的本質理論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系統的靈魂存在於「邊界案例」中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冰山理論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水面上是正常功能，水面下是巨大的異常處理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穩定性關鍵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對異常路徑的精確描述，決定了系統穩定性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Spec 要求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spec.md 必須明確列出所有邊界情況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AI 行為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缺乏邊界定義時，AI 會自行猜測（往往出錯）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技術棧的「美學偏好」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為什麼 Vibe Coding 偏好某些技術選擇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Vibe 友好的技術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TypeScript（強類型）
• 函數式編程
• 簡潔架構
• 聲明式 API
• 可解釋性高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原因分析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>
                <a:solidFill>
                  <a:srgbClr val="3C2D1E"/>
                </a:solidFill>
                <a:latin typeface="Microsoft YaHei"/>
              </a:rPr>
              <a:t>•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更好的可解釋性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
•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方便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 AI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長期維護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
•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錯誤更容易定位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
•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邏輯更易推理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
• 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動文件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化程度高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意圖的分層結構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從宏觀願景到微觀約束的層級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願景層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產品要解決什麼問題？核心價值是什麼？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功能層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需要哪些功能模組？它們如何互動？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約束層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效能要求、安全要求、風格規範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實現層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具體的技術選擇（通常由 AI 建議）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模組三：意圖建模與 Spec 哲學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607</Words>
  <Application>Microsoft Office PowerPoint</Application>
  <PresentationFormat>寬螢幕</PresentationFormat>
  <Paragraphs>159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Microsoft YaHei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joshhu</cp:lastModifiedBy>
  <cp:revision>8</cp:revision>
  <dcterms:created xsi:type="dcterms:W3CDTF">2013-01-27T09:14:16Z</dcterms:created>
  <dcterms:modified xsi:type="dcterms:W3CDTF">2026-01-13T13:45:17Z</dcterms:modified>
  <cp:category/>
</cp:coreProperties>
</file>